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9144000" cy="5143500" type="screen16x9"/>
  <p:notesSz cx="6858000" cy="9144000"/>
  <p:embeddedFontLst>
    <p:embeddedFont>
      <p:font typeface="Alfa Slab One" panose="020B0604020202020204" charset="0"/>
      <p:regular r:id="rId20"/>
    </p:embeddedFont>
    <p:embeddedFont>
      <p:font typeface="Proxima Nova" panose="020B0604020202020204" charset="0"/>
      <p:regular r:id="rId21"/>
      <p:bold r:id="rId22"/>
      <p:italic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816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6b9d9910ef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6b9d9910ef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From the test cases we go to the test case matrices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75985bed56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75985bed56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From the test cases we go to the test case matrices where we assign different options for different selections to combine test cases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75985bed56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75985bed56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6b9b3ec498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6b9b3ec498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6b9b3ec498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6b9b3ec498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6b9b3ec498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6b9b3ec498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6b9b3ec498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6b9b3ec498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75985bed5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75985bed5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6b9b3ec498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6b9b3ec498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have beautiful bbqzone at innopolis. And BBQReserver is tool for automatic bbq zone reservation. You can book your zone by using telegram. Just by some several fingertips and you reserved a place for perfect weekend. 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6b9b3ec498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6b9b3ec498_0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 why this project? Project proposal arose from the initial problems with reserving. Sadly, before </a:t>
            </a:r>
            <a:r>
              <a:rPr lang="en" sz="1200"/>
              <a:t>if you want to book a barbeque zone for some period of time you need to make a record in an ​online table - on google sheets. ​You should check that nobody has already reserved your time slot and provide information about the number of people, the equipment you need and share your contacts. </a:t>
            </a:r>
            <a:endParaRPr sz="12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				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			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		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	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6b9b3ec498_0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6b9b3ec498_0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6b9b3ec498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6b9b3ec498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6b9b3ec498_0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6b9b3ec498_0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6b9b3ec498_0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6b9b3ec498_0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6b9b3ec498_0_1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6b9b3ec498_0_1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There are some inconsistencies in use case to choose reservation date, It wss specifed that the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bot returns date for just today, tomorrow and the day after tomorrow in the use case but in the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MVP, the functionality for choosing date provided to choose the month first, then the 31 days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within the month (despite of the total days of chosen month, e.g. you can choose November 31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6b9b3ec498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6b9b3ec498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the quality assurance we identified decision points in the use cases, and on this base we created a decision trees, which gave us scenarios for test cases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4278300" y="2751163"/>
            <a:ext cx="587400" cy="0"/>
          </a:xfrm>
          <a:prstGeom prst="straightConnector1">
            <a:avLst/>
          </a:prstGeom>
          <a:noFill/>
          <a:ln w="762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67925"/>
            <a:ext cx="8520600" cy="198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>
            <a:spLocks noGrp="1"/>
          </p:cNvSpPr>
          <p:nvPr>
            <p:ph type="body" idx="1"/>
          </p:nvPr>
        </p:nvSpPr>
        <p:spPr>
          <a:xfrm>
            <a:off x="311700" y="3224250"/>
            <a:ext cx="85206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9" name="Google Shape;49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311700" y="2480550"/>
            <a:ext cx="8114400" cy="244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body" idx="1"/>
          </p:nvPr>
        </p:nvSpPr>
        <p:spPr>
          <a:xfrm>
            <a:off x="311700" y="1490875"/>
            <a:ext cx="2808000" cy="30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83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10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8" name="Google Shape;38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265500" y="1375599"/>
            <a:ext cx="4045200" cy="155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ubTitle" idx="1"/>
          </p:nvPr>
        </p:nvSpPr>
        <p:spPr>
          <a:xfrm>
            <a:off x="265500" y="2981125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body" idx="1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lfa Slab One"/>
              <a:buNone/>
              <a:defRPr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</a:lstStyle>
          <a:p>
            <a:endParaRPr/>
          </a:p>
        </p:txBody>
      </p:sp>
      <p:sp>
        <p:nvSpPr>
          <p:cNvPr id="45" name="Google Shape;45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gameday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roxima Nova"/>
              <a:buChar char="●"/>
              <a:defRPr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>
            <a:spLocks noGrp="1"/>
          </p:cNvSpPr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BBQReserver </a:t>
            </a:r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subTitle" idx="1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Team5 - Final Presentation</a:t>
            </a:r>
            <a:endParaRPr lang="ru-RU" dirty="0"/>
          </a:p>
          <a:p>
            <a:pPr marL="0" lvl="0" indent="0"/>
            <a:r>
              <a:rPr lang="en-CA" dirty="0"/>
              <a:t>@</a:t>
            </a:r>
            <a:r>
              <a:rPr lang="en-CA" dirty="0" err="1"/>
              <a:t>InnoBBQbot</a:t>
            </a:r>
            <a:endParaRPr dirty="0"/>
          </a:p>
        </p:txBody>
      </p:sp>
      <p:pic>
        <p:nvPicPr>
          <p:cNvPr id="58" name="Google Shape;5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34300" y="3995350"/>
            <a:ext cx="1042650" cy="104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Quality </a:t>
            </a:r>
            <a:r>
              <a:rPr lang="en-US" dirty="0"/>
              <a:t>management</a:t>
            </a:r>
            <a:r>
              <a:rPr lang="en" dirty="0"/>
              <a:t> - test cases</a:t>
            </a:r>
            <a:endParaRPr dirty="0"/>
          </a:p>
        </p:txBody>
      </p:sp>
      <p:pic>
        <p:nvPicPr>
          <p:cNvPr id="154" name="Google Shape;15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34325" y="1131750"/>
            <a:ext cx="3536324" cy="3833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2775" y="1446137"/>
            <a:ext cx="4211426" cy="3204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Quality </a:t>
            </a:r>
            <a:r>
              <a:rPr lang="en-US" dirty="0"/>
              <a:t>management</a:t>
            </a:r>
            <a:r>
              <a:rPr lang="en" dirty="0"/>
              <a:t> - test matrices</a:t>
            </a:r>
            <a:endParaRPr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1A15DE80-AF19-4443-822F-CF1EFF5E15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235" y="1221653"/>
            <a:ext cx="8537065" cy="3476822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Quality assurance - test run demo</a:t>
            </a:r>
            <a:endParaRPr dirty="0"/>
          </a:p>
        </p:txBody>
      </p:sp>
      <p:sp>
        <p:nvSpPr>
          <p:cNvPr id="167" name="Google Shape;167;p2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9B38898-864F-45EE-B794-847391B043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4500" y="1358950"/>
            <a:ext cx="5715000" cy="320992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Teamwork &amp; communication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25"/>
          <p:cNvSpPr txBox="1">
            <a:spLocks noGrp="1"/>
          </p:cNvSpPr>
          <p:nvPr>
            <p:ph type="body" idx="1"/>
          </p:nvPr>
        </p:nvSpPr>
        <p:spPr>
          <a:xfrm>
            <a:off x="677225" y="1282075"/>
            <a:ext cx="75111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 dirty="0"/>
              <a:t>We need some expertise in the domain knowledge from the previous team </a:t>
            </a:r>
            <a:endParaRPr sz="2400" dirty="0"/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 dirty="0"/>
              <a:t>We clarified the use cases when we had doubts about them</a:t>
            </a:r>
            <a:endParaRPr sz="2400" dirty="0"/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 dirty="0"/>
              <a:t>We asked about testing techniques for telegram bots</a:t>
            </a:r>
            <a:endParaRPr sz="24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Lessons learned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0" name="Google Shape;180;p26"/>
          <p:cNvSpPr txBox="1">
            <a:spLocks noGrp="1"/>
          </p:cNvSpPr>
          <p:nvPr>
            <p:ph type="body" idx="1"/>
          </p:nvPr>
        </p:nvSpPr>
        <p:spPr>
          <a:xfrm>
            <a:off x="311700" y="1186382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lang="en" sz="2200" dirty="0"/>
              <a:t>Life is unfair </a:t>
            </a:r>
            <a:endParaRPr sz="2200" dirty="0"/>
          </a:p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lang="en" sz="2200" dirty="0"/>
              <a:t>Use cases change over time.  </a:t>
            </a:r>
            <a:endParaRPr sz="2200" dirty="0"/>
          </a:p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lang="en" sz="2200" dirty="0"/>
              <a:t>Finishing other team’s project is hard: technology, codebase, standards. We changed the codebase 90%</a:t>
            </a:r>
            <a:endParaRPr sz="2200" dirty="0"/>
          </a:p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lang="en" sz="2200" dirty="0"/>
              <a:t>Use cases are important: tool for communication, used in MVP dev</a:t>
            </a:r>
            <a:r>
              <a:rPr lang="en-US" sz="2200" dirty="0" err="1"/>
              <a:t>elopment</a:t>
            </a:r>
            <a:r>
              <a:rPr lang="en" sz="2200" dirty="0"/>
              <a:t> and test cases </a:t>
            </a:r>
            <a:endParaRPr sz="2200" dirty="0"/>
          </a:p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lang="en" sz="2200" dirty="0"/>
              <a:t>Look at 1st Lesson</a:t>
            </a:r>
            <a:endParaRPr sz="22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Software Demo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6" name="Google Shape;186;p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4" name="FEA491ED">
            <a:hlinkClick r:id="" action="ppaction://media"/>
            <a:extLst>
              <a:ext uri="{FF2B5EF4-FFF2-40B4-BE49-F238E27FC236}">
                <a16:creationId xmlns:a16="http://schemas.microsoft.com/office/drawing/2014/main" id="{F8309748-57A0-4510-8BAC-151F8D262FD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Implementation strengths &amp; weaknesses </a:t>
            </a:r>
            <a:endParaRPr/>
          </a:p>
        </p:txBody>
      </p:sp>
      <p:sp>
        <p:nvSpPr>
          <p:cNvPr id="192" name="Google Shape;192;p28"/>
          <p:cNvSpPr txBox="1">
            <a:spLocks noGrp="1"/>
          </p:cNvSpPr>
          <p:nvPr>
            <p:ph type="body" idx="1"/>
          </p:nvPr>
        </p:nvSpPr>
        <p:spPr>
          <a:xfrm>
            <a:off x="794950" y="1329050"/>
            <a:ext cx="8037300" cy="50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/>
              <a:t>Limited user input in telegram bot (no wrong command)</a:t>
            </a:r>
            <a:endParaRPr sz="2400"/>
          </a:p>
        </p:txBody>
      </p:sp>
      <p:sp>
        <p:nvSpPr>
          <p:cNvPr id="193" name="Google Shape;193;p28"/>
          <p:cNvSpPr/>
          <p:nvPr/>
        </p:nvSpPr>
        <p:spPr>
          <a:xfrm>
            <a:off x="421300" y="1389050"/>
            <a:ext cx="373500" cy="387000"/>
          </a:xfrm>
          <a:prstGeom prst="mathPlus">
            <a:avLst>
              <a:gd name="adj1" fmla="val 23520"/>
            </a:avLst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28"/>
          <p:cNvSpPr/>
          <p:nvPr/>
        </p:nvSpPr>
        <p:spPr>
          <a:xfrm>
            <a:off x="388450" y="3263150"/>
            <a:ext cx="439200" cy="387000"/>
          </a:xfrm>
          <a:prstGeom prst="mathMinus">
            <a:avLst>
              <a:gd name="adj1" fmla="val 23520"/>
            </a:avLst>
          </a:prstGeom>
          <a:solidFill>
            <a:srgbClr val="CC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28"/>
          <p:cNvSpPr/>
          <p:nvPr/>
        </p:nvSpPr>
        <p:spPr>
          <a:xfrm>
            <a:off x="421300" y="1892150"/>
            <a:ext cx="373500" cy="387000"/>
          </a:xfrm>
          <a:prstGeom prst="mathPlus">
            <a:avLst>
              <a:gd name="adj1" fmla="val 23520"/>
            </a:avLst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28"/>
          <p:cNvSpPr/>
          <p:nvPr/>
        </p:nvSpPr>
        <p:spPr>
          <a:xfrm>
            <a:off x="421300" y="2395250"/>
            <a:ext cx="373500" cy="387000"/>
          </a:xfrm>
          <a:prstGeom prst="mathPlus">
            <a:avLst>
              <a:gd name="adj1" fmla="val 23520"/>
            </a:avLst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28"/>
          <p:cNvSpPr/>
          <p:nvPr/>
        </p:nvSpPr>
        <p:spPr>
          <a:xfrm>
            <a:off x="388450" y="3735200"/>
            <a:ext cx="439200" cy="387000"/>
          </a:xfrm>
          <a:prstGeom prst="mathMinus">
            <a:avLst>
              <a:gd name="adj1" fmla="val 23520"/>
            </a:avLst>
          </a:prstGeom>
          <a:solidFill>
            <a:srgbClr val="CC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28"/>
          <p:cNvSpPr/>
          <p:nvPr/>
        </p:nvSpPr>
        <p:spPr>
          <a:xfrm>
            <a:off x="388450" y="4207250"/>
            <a:ext cx="439200" cy="387000"/>
          </a:xfrm>
          <a:prstGeom prst="mathMinus">
            <a:avLst>
              <a:gd name="adj1" fmla="val 23520"/>
            </a:avLst>
          </a:prstGeom>
          <a:solidFill>
            <a:srgbClr val="CC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28"/>
          <p:cNvSpPr txBox="1">
            <a:spLocks noGrp="1"/>
          </p:cNvSpPr>
          <p:nvPr>
            <p:ph type="body" idx="1"/>
          </p:nvPr>
        </p:nvSpPr>
        <p:spPr>
          <a:xfrm>
            <a:off x="794650" y="1832150"/>
            <a:ext cx="8004600" cy="50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 dirty="0"/>
              <a:t>Full functionality from use cases is covered</a:t>
            </a:r>
            <a:endParaRPr sz="2400" dirty="0"/>
          </a:p>
        </p:txBody>
      </p:sp>
      <p:sp>
        <p:nvSpPr>
          <p:cNvPr id="200" name="Google Shape;200;p28"/>
          <p:cNvSpPr txBox="1">
            <a:spLocks noGrp="1"/>
          </p:cNvSpPr>
          <p:nvPr>
            <p:ph type="body" idx="1"/>
          </p:nvPr>
        </p:nvSpPr>
        <p:spPr>
          <a:xfrm>
            <a:off x="794800" y="2335250"/>
            <a:ext cx="8037300" cy="50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/>
              <a:t>Deployed to hosting and available 24/7</a:t>
            </a:r>
            <a:endParaRPr sz="2400"/>
          </a:p>
        </p:txBody>
      </p:sp>
      <p:sp>
        <p:nvSpPr>
          <p:cNvPr id="201" name="Google Shape;201;p28"/>
          <p:cNvSpPr txBox="1">
            <a:spLocks noGrp="1"/>
          </p:cNvSpPr>
          <p:nvPr>
            <p:ph type="body" idx="1"/>
          </p:nvPr>
        </p:nvSpPr>
        <p:spPr>
          <a:xfrm>
            <a:off x="827650" y="3203150"/>
            <a:ext cx="8100600" cy="50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/>
              <a:t>Dates in past are available for reservation</a:t>
            </a:r>
            <a:endParaRPr sz="2400"/>
          </a:p>
        </p:txBody>
      </p:sp>
      <p:sp>
        <p:nvSpPr>
          <p:cNvPr id="202" name="Google Shape;202;p28"/>
          <p:cNvSpPr txBox="1">
            <a:spLocks noGrp="1"/>
          </p:cNvSpPr>
          <p:nvPr>
            <p:ph type="body" idx="1"/>
          </p:nvPr>
        </p:nvSpPr>
        <p:spPr>
          <a:xfrm>
            <a:off x="827650" y="3675200"/>
            <a:ext cx="8100600" cy="50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/>
              <a:t>Restrictions for testing telegram bots </a:t>
            </a:r>
            <a:endParaRPr sz="2400"/>
          </a:p>
        </p:txBody>
      </p:sp>
      <p:sp>
        <p:nvSpPr>
          <p:cNvPr id="203" name="Google Shape;203;p28"/>
          <p:cNvSpPr txBox="1">
            <a:spLocks noGrp="1"/>
          </p:cNvSpPr>
          <p:nvPr>
            <p:ph type="body" idx="1"/>
          </p:nvPr>
        </p:nvSpPr>
        <p:spPr>
          <a:xfrm>
            <a:off x="746650" y="4147250"/>
            <a:ext cx="8100600" cy="50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/>
              <a:t> One minor bug with time slots was identified</a:t>
            </a:r>
            <a:endParaRPr sz="24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9"/>
          <p:cNvSpPr txBox="1">
            <a:spLocks noGrp="1"/>
          </p:cNvSpPr>
          <p:nvPr>
            <p:ph type="title"/>
          </p:nvPr>
        </p:nvSpPr>
        <p:spPr>
          <a:xfrm>
            <a:off x="1679375" y="22218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 for attention! 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introduction, business goals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65" name="Google Shape;65;p14"/>
          <p:cNvPicPr preferRelativeResize="0"/>
          <p:nvPr/>
        </p:nvPicPr>
        <p:blipFill rotWithShape="1">
          <a:blip r:embed="rId3">
            <a:alphaModFix/>
          </a:blip>
          <a:srcRect b="16826"/>
          <a:stretch/>
        </p:blipFill>
        <p:spPr>
          <a:xfrm>
            <a:off x="0" y="1152475"/>
            <a:ext cx="9144000" cy="398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introduction, business goals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1" name="Google Shape;7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0999" y="1960774"/>
            <a:ext cx="1170675" cy="1433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2700003">
            <a:off x="3688200" y="2138825"/>
            <a:ext cx="1170675" cy="117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67125" y="2047572"/>
            <a:ext cx="1353174" cy="1353174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5"/>
          <p:cNvSpPr txBox="1"/>
          <p:nvPr/>
        </p:nvSpPr>
        <p:spPr>
          <a:xfrm>
            <a:off x="1890997" y="3551950"/>
            <a:ext cx="1517400" cy="9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latin typeface="Proxima Nova"/>
                <a:ea typeface="Proxima Nova"/>
                <a:cs typeface="Proxima Nova"/>
                <a:sym typeface="Proxima Nova"/>
              </a:rPr>
              <a:t>7 steps </a:t>
            </a:r>
            <a:endParaRPr sz="2200"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latin typeface="Proxima Nova"/>
                <a:ea typeface="Proxima Nova"/>
                <a:cs typeface="Proxima Nova"/>
                <a:sym typeface="Proxima Nova"/>
              </a:rPr>
              <a:t>5 mins</a:t>
            </a:r>
            <a:endParaRPr sz="2200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5" name="Google Shape;75;p15"/>
          <p:cNvSpPr txBox="1"/>
          <p:nvPr/>
        </p:nvSpPr>
        <p:spPr>
          <a:xfrm>
            <a:off x="5629262" y="3501101"/>
            <a:ext cx="2028900" cy="9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latin typeface="Proxima Nova"/>
                <a:ea typeface="Proxima Nova"/>
                <a:cs typeface="Proxima Nova"/>
                <a:sym typeface="Proxima Nova"/>
              </a:rPr>
              <a:t>4 steps </a:t>
            </a:r>
            <a:endParaRPr sz="2200"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latin typeface="Proxima Nova"/>
                <a:ea typeface="Proxima Nova"/>
                <a:cs typeface="Proxima Nova"/>
                <a:sym typeface="Proxima Nova"/>
              </a:rPr>
              <a:t>1 min</a:t>
            </a:r>
            <a:endParaRPr sz="2200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introduction, business goals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16"/>
          <p:cNvSpPr txBox="1"/>
          <p:nvPr/>
        </p:nvSpPr>
        <p:spPr>
          <a:xfrm>
            <a:off x="820000" y="1355725"/>
            <a:ext cx="6308700" cy="31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Proxima Nova"/>
                <a:ea typeface="Proxima Nova"/>
                <a:cs typeface="Proxima Nova"/>
                <a:sym typeface="Proxima Nova"/>
              </a:rPr>
              <a:t>Easy and handy experience</a:t>
            </a:r>
            <a:endParaRPr sz="220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Proxima Nova"/>
                <a:ea typeface="Proxima Nova"/>
                <a:cs typeface="Proxima Nova"/>
                <a:sym typeface="Proxima Nova"/>
              </a:rPr>
              <a:t>Automatic suggestion of free slots</a:t>
            </a:r>
            <a:endParaRPr sz="220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Proxima Nova"/>
                <a:ea typeface="Proxima Nova"/>
                <a:cs typeface="Proxima Nova"/>
                <a:sym typeface="Proxima Nova"/>
              </a:rPr>
              <a:t>Confirmation and cancellation</a:t>
            </a:r>
            <a:endParaRPr sz="220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Proxima Nova"/>
                <a:ea typeface="Proxima Nova"/>
                <a:cs typeface="Proxima Nova"/>
                <a:sym typeface="Proxima Nova"/>
              </a:rPr>
              <a:t>Notification about your bookings</a:t>
            </a:r>
            <a:endParaRPr sz="22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Quality of the interview transcript</a:t>
            </a:r>
            <a:endParaRPr/>
          </a:p>
        </p:txBody>
      </p:sp>
      <p:sp>
        <p:nvSpPr>
          <p:cNvPr id="87" name="Google Shape;87;p17"/>
          <p:cNvSpPr txBox="1"/>
          <p:nvPr/>
        </p:nvSpPr>
        <p:spPr>
          <a:xfrm>
            <a:off x="812475" y="1729625"/>
            <a:ext cx="2770200" cy="7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latin typeface="Proxima Nova"/>
                <a:ea typeface="Proxima Nova"/>
                <a:cs typeface="Proxima Nova"/>
                <a:sym typeface="Proxima Nova"/>
              </a:rPr>
              <a:t>Traceability                 </a:t>
            </a:r>
            <a:endParaRPr sz="11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8" name="Google Shape;88;p17"/>
          <p:cNvSpPr txBox="1"/>
          <p:nvPr/>
        </p:nvSpPr>
        <p:spPr>
          <a:xfrm>
            <a:off x="783225" y="2677175"/>
            <a:ext cx="2770200" cy="7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latin typeface="Proxima Nova"/>
                <a:ea typeface="Proxima Nova"/>
                <a:cs typeface="Proxima Nova"/>
                <a:sym typeface="Proxima Nova"/>
              </a:rPr>
              <a:t>Completeness           </a:t>
            </a:r>
            <a:endParaRPr sz="11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9" name="Google Shape;89;p17"/>
          <p:cNvSpPr txBox="1"/>
          <p:nvPr/>
        </p:nvSpPr>
        <p:spPr>
          <a:xfrm>
            <a:off x="783225" y="3624700"/>
            <a:ext cx="2690400" cy="7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latin typeface="Proxima Nova"/>
                <a:ea typeface="Proxima Nova"/>
                <a:cs typeface="Proxima Nova"/>
                <a:sym typeface="Proxima Nova"/>
              </a:rPr>
              <a:t>Correctness               </a:t>
            </a:r>
            <a:endParaRPr sz="11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0" name="Google Shape;90;p17"/>
          <p:cNvSpPr txBox="1"/>
          <p:nvPr/>
        </p:nvSpPr>
        <p:spPr>
          <a:xfrm>
            <a:off x="5306450" y="3624700"/>
            <a:ext cx="3232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Proxima Nova"/>
                <a:ea typeface="Proxima Nova"/>
                <a:cs typeface="Proxima Nova"/>
                <a:sym typeface="Proxima Nova"/>
              </a:rPr>
              <a:t>Not all stakeholders were properly identified and justified</a:t>
            </a:r>
            <a:endParaRPr sz="16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1" name="Google Shape;91;p17"/>
          <p:cNvSpPr txBox="1"/>
          <p:nvPr/>
        </p:nvSpPr>
        <p:spPr>
          <a:xfrm>
            <a:off x="5306450" y="2700775"/>
            <a:ext cx="3173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Proxima Nova"/>
                <a:ea typeface="Proxima Nova"/>
                <a:cs typeface="Proxima Nova"/>
                <a:sym typeface="Proxima Nova"/>
              </a:rPr>
              <a:t>Interview transcripts covered not all moments from audio record</a:t>
            </a:r>
            <a:endParaRPr sz="160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2" name="Google Shape;92;p17"/>
          <p:cNvSpPr txBox="1"/>
          <p:nvPr/>
        </p:nvSpPr>
        <p:spPr>
          <a:xfrm>
            <a:off x="5306450" y="1776850"/>
            <a:ext cx="3173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Proxima Nova"/>
                <a:ea typeface="Proxima Nova"/>
                <a:cs typeface="Proxima Nova"/>
                <a:sym typeface="Proxima Nova"/>
              </a:rPr>
              <a:t>Low connections between transcription and audio record</a:t>
            </a:r>
            <a:endParaRPr sz="16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3" name="Google Shape;93;p17"/>
          <p:cNvSpPr txBox="1"/>
          <p:nvPr/>
        </p:nvSpPr>
        <p:spPr>
          <a:xfrm>
            <a:off x="3894950" y="1803875"/>
            <a:ext cx="677100" cy="6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CC0000"/>
                </a:solidFill>
                <a:latin typeface="Proxima Nova"/>
                <a:ea typeface="Proxima Nova"/>
                <a:cs typeface="Proxima Nova"/>
                <a:sym typeface="Proxima Nova"/>
              </a:rPr>
              <a:t>P</a:t>
            </a:r>
            <a:r>
              <a:rPr lang="en" sz="3000" b="1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endParaRPr/>
          </a:p>
        </p:txBody>
      </p:sp>
      <p:sp>
        <p:nvSpPr>
          <p:cNvPr id="94" name="Google Shape;94;p17"/>
          <p:cNvSpPr txBox="1"/>
          <p:nvPr/>
        </p:nvSpPr>
        <p:spPr>
          <a:xfrm>
            <a:off x="3894950" y="2751425"/>
            <a:ext cx="677100" cy="6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CC0000"/>
                </a:solidFill>
                <a:latin typeface="Proxima Nova"/>
                <a:ea typeface="Proxima Nova"/>
                <a:cs typeface="Proxima Nova"/>
                <a:sym typeface="Proxima Nova"/>
              </a:rPr>
              <a:t>P</a:t>
            </a:r>
            <a:r>
              <a:rPr lang="en" sz="3000" b="1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endParaRPr/>
          </a:p>
        </p:txBody>
      </p:sp>
      <p:sp>
        <p:nvSpPr>
          <p:cNvPr id="95" name="Google Shape;95;p17"/>
          <p:cNvSpPr txBox="1"/>
          <p:nvPr/>
        </p:nvSpPr>
        <p:spPr>
          <a:xfrm>
            <a:off x="3894950" y="3698975"/>
            <a:ext cx="882000" cy="6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CC0000"/>
                </a:solidFill>
                <a:latin typeface="Proxima Nova"/>
                <a:ea typeface="Proxima Nova"/>
                <a:cs typeface="Proxima Nova"/>
                <a:sym typeface="Proxima Nova"/>
              </a:rPr>
              <a:t>P-</a:t>
            </a:r>
            <a:r>
              <a:rPr lang="en" sz="3000" b="1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Quality of the use cases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18"/>
          <p:cNvSpPr txBox="1"/>
          <p:nvPr/>
        </p:nvSpPr>
        <p:spPr>
          <a:xfrm>
            <a:off x="812475" y="1729625"/>
            <a:ext cx="2770200" cy="7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latin typeface="Proxima Nova"/>
                <a:ea typeface="Proxima Nova"/>
                <a:cs typeface="Proxima Nova"/>
                <a:sym typeface="Proxima Nova"/>
              </a:rPr>
              <a:t>Traceability                 </a:t>
            </a:r>
            <a:endParaRPr sz="11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2" name="Google Shape;102;p18"/>
          <p:cNvSpPr txBox="1"/>
          <p:nvPr/>
        </p:nvSpPr>
        <p:spPr>
          <a:xfrm>
            <a:off x="783225" y="2677175"/>
            <a:ext cx="2770200" cy="7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latin typeface="Proxima Nova"/>
                <a:ea typeface="Proxima Nova"/>
                <a:cs typeface="Proxima Nova"/>
                <a:sym typeface="Proxima Nova"/>
              </a:rPr>
              <a:t>Completeness           </a:t>
            </a:r>
            <a:endParaRPr sz="11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3" name="Google Shape;103;p18"/>
          <p:cNvSpPr txBox="1"/>
          <p:nvPr/>
        </p:nvSpPr>
        <p:spPr>
          <a:xfrm>
            <a:off x="783225" y="3624700"/>
            <a:ext cx="2690400" cy="7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latin typeface="Proxima Nova"/>
                <a:ea typeface="Proxima Nova"/>
                <a:cs typeface="Proxima Nova"/>
                <a:sym typeface="Proxima Nova"/>
              </a:rPr>
              <a:t>Correctness               </a:t>
            </a:r>
            <a:endParaRPr sz="11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4" name="Google Shape;104;p18"/>
          <p:cNvSpPr txBox="1"/>
          <p:nvPr/>
        </p:nvSpPr>
        <p:spPr>
          <a:xfrm>
            <a:off x="5306450" y="3698975"/>
            <a:ext cx="3232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Proxima Nova"/>
                <a:ea typeface="Proxima Nova"/>
                <a:cs typeface="Proxima Nova"/>
                <a:sym typeface="Proxima Nova"/>
              </a:rPr>
              <a:t>Almost all uses cases are complete with use case template  </a:t>
            </a:r>
            <a:endParaRPr sz="16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5" name="Google Shape;105;p18"/>
          <p:cNvSpPr txBox="1"/>
          <p:nvPr/>
        </p:nvSpPr>
        <p:spPr>
          <a:xfrm>
            <a:off x="5306450" y="2700775"/>
            <a:ext cx="3173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Proxima Nova"/>
                <a:ea typeface="Proxima Nova"/>
                <a:cs typeface="Proxima Nova"/>
                <a:sym typeface="Proxima Nova"/>
              </a:rPr>
              <a:t>All features covered by uses cases. Almost all use cases have specific sections like assumption. </a:t>
            </a:r>
            <a:endParaRPr sz="160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6" name="Google Shape;106;p18"/>
          <p:cNvSpPr txBox="1"/>
          <p:nvPr/>
        </p:nvSpPr>
        <p:spPr>
          <a:xfrm>
            <a:off x="5306450" y="1776850"/>
            <a:ext cx="3372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Proxima Nova"/>
                <a:ea typeface="Proxima Nova"/>
                <a:cs typeface="Proxima Nova"/>
                <a:sym typeface="Proxima Nova"/>
              </a:rPr>
              <a:t>There is no connection between codebase and use cases (link in github)</a:t>
            </a:r>
            <a:endParaRPr sz="16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7" name="Google Shape;107;p18"/>
          <p:cNvSpPr txBox="1"/>
          <p:nvPr/>
        </p:nvSpPr>
        <p:spPr>
          <a:xfrm>
            <a:off x="3894950" y="1803875"/>
            <a:ext cx="677100" cy="6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CC0000"/>
                </a:solidFill>
                <a:latin typeface="Proxima Nova"/>
                <a:ea typeface="Proxima Nova"/>
                <a:cs typeface="Proxima Nova"/>
                <a:sym typeface="Proxima Nova"/>
              </a:rPr>
              <a:t>P-</a:t>
            </a:r>
            <a:r>
              <a:rPr lang="en" sz="3000" b="1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endParaRPr/>
          </a:p>
        </p:txBody>
      </p:sp>
      <p:sp>
        <p:nvSpPr>
          <p:cNvPr id="108" name="Google Shape;108;p18"/>
          <p:cNvSpPr txBox="1"/>
          <p:nvPr/>
        </p:nvSpPr>
        <p:spPr>
          <a:xfrm>
            <a:off x="3894950" y="2751425"/>
            <a:ext cx="677100" cy="6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CC0000"/>
                </a:solidFill>
                <a:latin typeface="Proxima Nova"/>
                <a:ea typeface="Proxima Nova"/>
                <a:cs typeface="Proxima Nova"/>
                <a:sym typeface="Proxima Nova"/>
              </a:rPr>
              <a:t>P+</a:t>
            </a:r>
            <a:endParaRPr/>
          </a:p>
        </p:txBody>
      </p:sp>
      <p:sp>
        <p:nvSpPr>
          <p:cNvPr id="109" name="Google Shape;109;p18"/>
          <p:cNvSpPr txBox="1"/>
          <p:nvPr/>
        </p:nvSpPr>
        <p:spPr>
          <a:xfrm>
            <a:off x="3894950" y="3698975"/>
            <a:ext cx="882000" cy="6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CC0000"/>
                </a:solidFill>
                <a:latin typeface="Proxima Nova"/>
                <a:ea typeface="Proxima Nova"/>
                <a:cs typeface="Proxima Nova"/>
                <a:sym typeface="Proxima Nova"/>
              </a:rPr>
              <a:t>P</a:t>
            </a:r>
            <a:r>
              <a:rPr lang="en" sz="3000" b="1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Quality of the user interfaces</a:t>
            </a:r>
            <a:endParaRPr/>
          </a:p>
        </p:txBody>
      </p:sp>
      <p:sp>
        <p:nvSpPr>
          <p:cNvPr id="115" name="Google Shape;115;p19"/>
          <p:cNvSpPr txBox="1"/>
          <p:nvPr/>
        </p:nvSpPr>
        <p:spPr>
          <a:xfrm>
            <a:off x="812475" y="1729625"/>
            <a:ext cx="2770200" cy="7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latin typeface="Proxima Nova"/>
                <a:ea typeface="Proxima Nova"/>
                <a:cs typeface="Proxima Nova"/>
                <a:sym typeface="Proxima Nova"/>
              </a:rPr>
              <a:t>Traceability                 </a:t>
            </a:r>
            <a:endParaRPr sz="11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6" name="Google Shape;116;p19"/>
          <p:cNvSpPr txBox="1"/>
          <p:nvPr/>
        </p:nvSpPr>
        <p:spPr>
          <a:xfrm>
            <a:off x="783225" y="2677175"/>
            <a:ext cx="2770200" cy="7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latin typeface="Proxima Nova"/>
                <a:ea typeface="Proxima Nova"/>
                <a:cs typeface="Proxima Nova"/>
                <a:sym typeface="Proxima Nova"/>
              </a:rPr>
              <a:t>Completeness           </a:t>
            </a:r>
            <a:endParaRPr sz="11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7" name="Google Shape;117;p19"/>
          <p:cNvSpPr txBox="1"/>
          <p:nvPr/>
        </p:nvSpPr>
        <p:spPr>
          <a:xfrm>
            <a:off x="783225" y="3624700"/>
            <a:ext cx="2690400" cy="7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latin typeface="Proxima Nova"/>
                <a:ea typeface="Proxima Nova"/>
                <a:cs typeface="Proxima Nova"/>
                <a:sym typeface="Proxima Nova"/>
              </a:rPr>
              <a:t>Correctness               </a:t>
            </a:r>
            <a:endParaRPr sz="11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8" name="Google Shape;118;p19"/>
          <p:cNvSpPr txBox="1"/>
          <p:nvPr/>
        </p:nvSpPr>
        <p:spPr>
          <a:xfrm>
            <a:off x="5306450" y="3698975"/>
            <a:ext cx="3232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Proxima Nova"/>
                <a:ea typeface="Proxima Nova"/>
                <a:cs typeface="Proxima Nova"/>
                <a:sym typeface="Proxima Nova"/>
              </a:rPr>
              <a:t>All use cases are covered by user interface mock-ups</a:t>
            </a:r>
            <a:endParaRPr sz="16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9" name="Google Shape;119;p19"/>
          <p:cNvSpPr txBox="1"/>
          <p:nvPr/>
        </p:nvSpPr>
        <p:spPr>
          <a:xfrm>
            <a:off x="5306450" y="2700775"/>
            <a:ext cx="3271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Proxima Nova"/>
                <a:ea typeface="Proxima Nova"/>
                <a:cs typeface="Proxima Nova"/>
                <a:sym typeface="Proxima Nova"/>
              </a:rPr>
              <a:t>Some alternative flows are not demonstrated </a:t>
            </a:r>
            <a:endParaRPr sz="160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endParaRPr sz="16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0" name="Google Shape;120;p19"/>
          <p:cNvSpPr txBox="1"/>
          <p:nvPr/>
        </p:nvSpPr>
        <p:spPr>
          <a:xfrm>
            <a:off x="5306450" y="1912950"/>
            <a:ext cx="3372900" cy="43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Proxima Nova"/>
                <a:ea typeface="Proxima Nova"/>
                <a:cs typeface="Proxima Nova"/>
                <a:sym typeface="Proxima Nova"/>
              </a:rPr>
              <a:t>Connection with use cases was not always clear</a:t>
            </a:r>
            <a:endParaRPr sz="16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1" name="Google Shape;121;p19"/>
          <p:cNvSpPr txBox="1"/>
          <p:nvPr/>
        </p:nvSpPr>
        <p:spPr>
          <a:xfrm>
            <a:off x="3894950" y="1803875"/>
            <a:ext cx="677100" cy="6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CC0000"/>
                </a:solidFill>
                <a:latin typeface="Proxima Nova"/>
                <a:ea typeface="Proxima Nova"/>
                <a:cs typeface="Proxima Nova"/>
                <a:sym typeface="Proxima Nova"/>
              </a:rPr>
              <a:t>P</a:t>
            </a:r>
            <a:r>
              <a:rPr lang="en" sz="3000" b="1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endParaRPr/>
          </a:p>
        </p:txBody>
      </p:sp>
      <p:sp>
        <p:nvSpPr>
          <p:cNvPr id="122" name="Google Shape;122;p19"/>
          <p:cNvSpPr txBox="1"/>
          <p:nvPr/>
        </p:nvSpPr>
        <p:spPr>
          <a:xfrm>
            <a:off x="3894950" y="2751425"/>
            <a:ext cx="677100" cy="6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CC0000"/>
                </a:solidFill>
                <a:latin typeface="Proxima Nova"/>
                <a:ea typeface="Proxima Nova"/>
                <a:cs typeface="Proxima Nova"/>
                <a:sym typeface="Proxima Nova"/>
              </a:rPr>
              <a:t>P</a:t>
            </a:r>
            <a:endParaRPr/>
          </a:p>
        </p:txBody>
      </p:sp>
      <p:sp>
        <p:nvSpPr>
          <p:cNvPr id="123" name="Google Shape;123;p19"/>
          <p:cNvSpPr txBox="1"/>
          <p:nvPr/>
        </p:nvSpPr>
        <p:spPr>
          <a:xfrm>
            <a:off x="3894950" y="3698975"/>
            <a:ext cx="882000" cy="6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CC0000"/>
                </a:solidFill>
                <a:latin typeface="Proxima Nova"/>
                <a:ea typeface="Proxima Nova"/>
                <a:cs typeface="Proxima Nova"/>
                <a:sym typeface="Proxima Nova"/>
              </a:rPr>
              <a:t>P+</a:t>
            </a:r>
            <a:r>
              <a:rPr lang="en" sz="3000" b="1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Quality of the MVP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20"/>
          <p:cNvSpPr txBox="1"/>
          <p:nvPr/>
        </p:nvSpPr>
        <p:spPr>
          <a:xfrm>
            <a:off x="812475" y="1729625"/>
            <a:ext cx="2770200" cy="7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latin typeface="Proxima Nova"/>
                <a:ea typeface="Proxima Nova"/>
                <a:cs typeface="Proxima Nova"/>
                <a:sym typeface="Proxima Nova"/>
              </a:rPr>
              <a:t>Traceability                 </a:t>
            </a:r>
            <a:endParaRPr sz="11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0" name="Google Shape;130;p20"/>
          <p:cNvSpPr txBox="1"/>
          <p:nvPr/>
        </p:nvSpPr>
        <p:spPr>
          <a:xfrm>
            <a:off x="783225" y="2677175"/>
            <a:ext cx="2770200" cy="7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latin typeface="Proxima Nova"/>
                <a:ea typeface="Proxima Nova"/>
                <a:cs typeface="Proxima Nova"/>
                <a:sym typeface="Proxima Nova"/>
              </a:rPr>
              <a:t>Completeness           </a:t>
            </a:r>
            <a:endParaRPr sz="11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1" name="Google Shape;131;p20"/>
          <p:cNvSpPr txBox="1"/>
          <p:nvPr/>
        </p:nvSpPr>
        <p:spPr>
          <a:xfrm>
            <a:off x="783225" y="3624700"/>
            <a:ext cx="2690400" cy="7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latin typeface="Proxima Nova"/>
                <a:ea typeface="Proxima Nova"/>
                <a:cs typeface="Proxima Nova"/>
                <a:sym typeface="Proxima Nova"/>
              </a:rPr>
              <a:t>Correctness               </a:t>
            </a:r>
            <a:endParaRPr sz="11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2" name="Google Shape;132;p20"/>
          <p:cNvSpPr txBox="1"/>
          <p:nvPr/>
        </p:nvSpPr>
        <p:spPr>
          <a:xfrm>
            <a:off x="5306450" y="3698975"/>
            <a:ext cx="3232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Proxima Nova"/>
                <a:ea typeface="Proxima Nova"/>
                <a:cs typeface="Proxima Nova"/>
                <a:sym typeface="Proxima Nova"/>
              </a:rPr>
              <a:t>Inconsistency in on use case. Some bugs were fixed.</a:t>
            </a:r>
            <a:endParaRPr sz="16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3" name="Google Shape;133;p20"/>
          <p:cNvSpPr txBox="1"/>
          <p:nvPr/>
        </p:nvSpPr>
        <p:spPr>
          <a:xfrm>
            <a:off x="5306450" y="2700775"/>
            <a:ext cx="3271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Proxima Nova"/>
                <a:ea typeface="Proxima Nova"/>
                <a:cs typeface="Proxima Nova"/>
                <a:sym typeface="Proxima Nova"/>
              </a:rPr>
              <a:t>Very bad codebase, not ready for further (release) development.</a:t>
            </a:r>
            <a:endParaRPr sz="160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endParaRPr sz="16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4" name="Google Shape;134;p20"/>
          <p:cNvSpPr txBox="1"/>
          <p:nvPr/>
        </p:nvSpPr>
        <p:spPr>
          <a:xfrm>
            <a:off x="5306450" y="1912950"/>
            <a:ext cx="3372900" cy="43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Proxima Nova"/>
                <a:ea typeface="Proxima Nova"/>
                <a:cs typeface="Proxima Nova"/>
                <a:sym typeface="Proxima Nova"/>
              </a:rPr>
              <a:t>Lack of comments and links to use cases.</a:t>
            </a:r>
            <a:endParaRPr sz="16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5" name="Google Shape;135;p20"/>
          <p:cNvSpPr txBox="1"/>
          <p:nvPr/>
        </p:nvSpPr>
        <p:spPr>
          <a:xfrm>
            <a:off x="3894950" y="1803875"/>
            <a:ext cx="677100" cy="6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CC0000"/>
                </a:solidFill>
                <a:latin typeface="Proxima Nova"/>
                <a:ea typeface="Proxima Nova"/>
                <a:cs typeface="Proxima Nova"/>
                <a:sym typeface="Proxima Nova"/>
              </a:rPr>
              <a:t>P</a:t>
            </a:r>
            <a:r>
              <a:rPr lang="en" sz="3000" b="1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endParaRPr/>
          </a:p>
        </p:txBody>
      </p:sp>
      <p:sp>
        <p:nvSpPr>
          <p:cNvPr id="136" name="Google Shape;136;p20"/>
          <p:cNvSpPr txBox="1"/>
          <p:nvPr/>
        </p:nvSpPr>
        <p:spPr>
          <a:xfrm>
            <a:off x="3894950" y="2751425"/>
            <a:ext cx="677100" cy="6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CC0000"/>
                </a:solidFill>
                <a:latin typeface="Proxima Nova"/>
                <a:ea typeface="Proxima Nova"/>
                <a:cs typeface="Proxima Nova"/>
                <a:sym typeface="Proxima Nova"/>
              </a:rPr>
              <a:t>P-</a:t>
            </a:r>
            <a:endParaRPr/>
          </a:p>
        </p:txBody>
      </p:sp>
      <p:sp>
        <p:nvSpPr>
          <p:cNvPr id="137" name="Google Shape;137;p20"/>
          <p:cNvSpPr txBox="1"/>
          <p:nvPr/>
        </p:nvSpPr>
        <p:spPr>
          <a:xfrm>
            <a:off x="3894950" y="3698975"/>
            <a:ext cx="882000" cy="6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CC0000"/>
                </a:solidFill>
                <a:latin typeface="Proxima Nova"/>
                <a:ea typeface="Proxima Nova"/>
                <a:cs typeface="Proxima Nova"/>
                <a:sym typeface="Proxima Nova"/>
              </a:rPr>
              <a:t>P</a:t>
            </a:r>
            <a:r>
              <a:rPr lang="en" sz="3000" b="1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Quality </a:t>
            </a:r>
            <a:r>
              <a:rPr lang="en-US" dirty="0"/>
              <a:t>management – decision point </a:t>
            </a:r>
            <a:endParaRPr dirty="0"/>
          </a:p>
        </p:txBody>
      </p:sp>
      <p:pic>
        <p:nvPicPr>
          <p:cNvPr id="143" name="Google Shape;14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41175"/>
            <a:ext cx="3299000" cy="3879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42375" y="1239400"/>
            <a:ext cx="4882653" cy="2284825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1"/>
          <p:cNvSpPr txBox="1"/>
          <p:nvPr/>
        </p:nvSpPr>
        <p:spPr>
          <a:xfrm>
            <a:off x="4142375" y="3524225"/>
            <a:ext cx="4689900" cy="136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Proxima Nova"/>
                <a:ea typeface="Proxima Nova"/>
                <a:cs typeface="Proxima Nova"/>
                <a:sym typeface="Proxima Nova"/>
              </a:rPr>
              <a:t>Scenario 1</a:t>
            </a:r>
            <a:br>
              <a:rPr lang="en" dirty="0"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" b="1" dirty="0">
                <a:solidFill>
                  <a:srgbClr val="CC0000"/>
                </a:solidFill>
                <a:latin typeface="Proxima Nova"/>
                <a:ea typeface="Proxima Nova"/>
                <a:cs typeface="Proxima Nova"/>
                <a:sym typeface="Proxima Nova"/>
              </a:rPr>
              <a:t>1 - 2 - 3 - 4 - 5 - 10 - 11 - 12</a:t>
            </a:r>
            <a:br>
              <a:rPr lang="en" dirty="0"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" dirty="0">
                <a:latin typeface="Proxima Nova"/>
                <a:ea typeface="Proxima Nova"/>
                <a:cs typeface="Proxima Nova"/>
                <a:sym typeface="Proxima Nova"/>
              </a:rPr>
              <a:t>Scenario 2</a:t>
            </a:r>
            <a:br>
              <a:rPr lang="en" dirty="0"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1 - 2 - 3 - 4 - 5 - 9</a:t>
            </a:r>
            <a:endParaRPr b="1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Proxima Nova"/>
                <a:ea typeface="Proxima Nova"/>
                <a:cs typeface="Proxima Nova"/>
                <a:sym typeface="Proxima Nova"/>
              </a:rPr>
              <a:t>Scenario 3</a:t>
            </a:r>
            <a:endParaRPr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38761D"/>
                </a:solidFill>
                <a:latin typeface="Proxima Nova"/>
                <a:ea typeface="Proxima Nova"/>
                <a:cs typeface="Proxima Nova"/>
                <a:sym typeface="Proxima Nova"/>
              </a:rPr>
              <a:t>1 - 2 - 3 - 4 - 5 - 6 - 7 - 8</a:t>
            </a:r>
            <a:endParaRPr b="1" dirty="0">
              <a:solidFill>
                <a:srgbClr val="38761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6" name="Google Shape;146;p21"/>
          <p:cNvSpPr/>
          <p:nvPr/>
        </p:nvSpPr>
        <p:spPr>
          <a:xfrm>
            <a:off x="4912725" y="1462225"/>
            <a:ext cx="716575" cy="1544650"/>
          </a:xfrm>
          <a:custGeom>
            <a:avLst/>
            <a:gdLst/>
            <a:ahLst/>
            <a:cxnLst/>
            <a:rect l="l" t="t" r="r" b="b"/>
            <a:pathLst>
              <a:path w="28663" h="61786" extrusionOk="0">
                <a:moveTo>
                  <a:pt x="28663" y="0"/>
                </a:moveTo>
                <a:lnTo>
                  <a:pt x="0" y="29300"/>
                </a:lnTo>
                <a:lnTo>
                  <a:pt x="22930" y="61786"/>
                </a:lnTo>
              </a:path>
            </a:pathLst>
          </a:custGeom>
          <a:noFill/>
          <a:ln w="19050" cap="flat" cmpd="sng">
            <a:solidFill>
              <a:srgbClr val="CC4125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7" name="Google Shape;147;p21"/>
          <p:cNvSpPr/>
          <p:nvPr/>
        </p:nvSpPr>
        <p:spPr>
          <a:xfrm>
            <a:off x="4737550" y="1549800"/>
            <a:ext cx="899725" cy="1106725"/>
          </a:xfrm>
          <a:custGeom>
            <a:avLst/>
            <a:gdLst/>
            <a:ahLst/>
            <a:cxnLst/>
            <a:rect l="l" t="t" r="r" b="b"/>
            <a:pathLst>
              <a:path w="35989" h="44269" extrusionOk="0">
                <a:moveTo>
                  <a:pt x="35989" y="0"/>
                </a:moveTo>
                <a:lnTo>
                  <a:pt x="0" y="30575"/>
                </a:lnTo>
                <a:lnTo>
                  <a:pt x="3822" y="44269"/>
                </a:lnTo>
              </a:path>
            </a:pathLst>
          </a:custGeom>
          <a:noFill/>
          <a:ln w="19050" cap="flat" cmpd="sng">
            <a:solidFill>
              <a:srgbClr val="6D9EEB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8" name="Google Shape;148;p21"/>
          <p:cNvSpPr/>
          <p:nvPr/>
        </p:nvSpPr>
        <p:spPr>
          <a:xfrm>
            <a:off x="4100575" y="1239400"/>
            <a:ext cx="1409260" cy="1361389"/>
          </a:xfrm>
          <a:custGeom>
            <a:avLst/>
            <a:gdLst/>
            <a:ahLst/>
            <a:cxnLst/>
            <a:rect l="l" t="t" r="r" b="b"/>
            <a:pathLst>
              <a:path w="52550" h="54461" extrusionOk="0">
                <a:moveTo>
                  <a:pt x="52550" y="0"/>
                </a:moveTo>
                <a:lnTo>
                  <a:pt x="0" y="54461"/>
                </a:lnTo>
              </a:path>
            </a:pathLst>
          </a:custGeom>
          <a:solidFill>
            <a:srgbClr val="6AA84F"/>
          </a:solidFill>
          <a:ln w="19050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Gameday">
  <a:themeElements>
    <a:clrScheme name="Gameday">
      <a:dk1>
        <a:srgbClr val="4285F4"/>
      </a:dk1>
      <a:lt1>
        <a:srgbClr val="FFFFFF"/>
      </a:lt1>
      <a:dk2>
        <a:srgbClr val="666666"/>
      </a:dk2>
      <a:lt2>
        <a:srgbClr val="D9D9D9"/>
      </a:lt2>
      <a:accent1>
        <a:srgbClr val="455A64"/>
      </a:accent1>
      <a:accent2>
        <a:srgbClr val="607D8B"/>
      </a:accent2>
      <a:accent3>
        <a:srgbClr val="FF5722"/>
      </a:accent3>
      <a:accent4>
        <a:srgbClr val="D84315"/>
      </a:accent4>
      <a:accent5>
        <a:srgbClr val="1C3AA9"/>
      </a:accent5>
      <a:accent6>
        <a:srgbClr val="FFAB40"/>
      </a:accent6>
      <a:hlink>
        <a:srgbClr val="1C3AA9"/>
      </a:hlink>
      <a:folHlink>
        <a:srgbClr val="1C3AA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</TotalTime>
  <Words>636</Words>
  <Application>Microsoft Office PowerPoint</Application>
  <PresentationFormat>Экран (16:9)</PresentationFormat>
  <Paragraphs>95</Paragraphs>
  <Slides>17</Slides>
  <Notes>17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17</vt:i4>
      </vt:variant>
    </vt:vector>
  </HeadingPairs>
  <TitlesOfParts>
    <vt:vector size="21" baseType="lpstr">
      <vt:lpstr>Alfa Slab One</vt:lpstr>
      <vt:lpstr>Arial</vt:lpstr>
      <vt:lpstr>Proxima Nova</vt:lpstr>
      <vt:lpstr>Gameday</vt:lpstr>
      <vt:lpstr>BBQReserver </vt:lpstr>
      <vt:lpstr>Project introduction, business goals </vt:lpstr>
      <vt:lpstr>Project introduction, business goals </vt:lpstr>
      <vt:lpstr>Project introduction, business goals </vt:lpstr>
      <vt:lpstr>Quality of the interview transcript</vt:lpstr>
      <vt:lpstr>Quality of the use cases </vt:lpstr>
      <vt:lpstr>Quality of the user interfaces</vt:lpstr>
      <vt:lpstr>Quality of the MVP </vt:lpstr>
      <vt:lpstr>Quality management – decision point </vt:lpstr>
      <vt:lpstr>Quality management - test cases</vt:lpstr>
      <vt:lpstr>Quality management - test matrices</vt:lpstr>
      <vt:lpstr>Quality assurance - test run demo</vt:lpstr>
      <vt:lpstr>Teamwork &amp; communication </vt:lpstr>
      <vt:lpstr>Lessons learned </vt:lpstr>
      <vt:lpstr>Software Demo </vt:lpstr>
      <vt:lpstr>Implementation strengths &amp; weaknesses </vt:lpstr>
      <vt:lpstr>Thank you for attention!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BBQReserver </dc:title>
  <cp:lastModifiedBy>Евгений Тимощук</cp:lastModifiedBy>
  <cp:revision>6</cp:revision>
  <dcterms:modified xsi:type="dcterms:W3CDTF">2019-11-26T06:16:56Z</dcterms:modified>
</cp:coreProperties>
</file>